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76" r:id="rId5"/>
    <p:sldId id="274" r:id="rId6"/>
    <p:sldId id="258" r:id="rId7"/>
    <p:sldId id="266" r:id="rId8"/>
    <p:sldId id="259" r:id="rId9"/>
    <p:sldId id="260" r:id="rId10"/>
    <p:sldId id="261" r:id="rId11"/>
    <p:sldId id="296" r:id="rId12"/>
    <p:sldId id="289" r:id="rId13"/>
    <p:sldId id="290" r:id="rId14"/>
    <p:sldId id="298" r:id="rId15"/>
    <p:sldId id="299" r:id="rId16"/>
    <p:sldId id="265" r:id="rId17"/>
    <p:sldId id="291" r:id="rId18"/>
    <p:sldId id="264" r:id="rId19"/>
    <p:sldId id="275" r:id="rId20"/>
    <p:sldId id="28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4" d="100"/>
          <a:sy n="64" d="100"/>
        </p:scale>
        <p:origin x="90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1C832D6-1B19-4EE7-A259-BB716FCC4B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1C832D6-1B19-4EE7-A259-BB716FCC4B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1C832D6-1B19-4EE7-A259-BB716FCC4B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1C832D6-1B19-4EE7-A259-BB716FCC4B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1C832D6-1B19-4EE7-A259-BB716FCC4B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A1C832D6-1B19-4EE7-A259-BB716FCC4B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A1C832D6-1B19-4EE7-A259-BB716FCC4BA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1C832D6-1B19-4EE7-A259-BB716FCC4BA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C832D6-1B19-4EE7-A259-BB716FCC4BA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1C832D6-1B19-4EE7-A259-BB716FCC4B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1C832D6-1B19-4EE7-A259-BB716FCC4B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4FAA46-0614-4353-B36F-0F617DD9C902}"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C832D6-1B19-4EE7-A259-BB716FCC4BAC}"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FAA46-0614-4353-B36F-0F617DD9C902}"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jpe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technavio.com/" TargetMode="Externa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roboticsbusinessreview.com/" TargetMode="External"/><Relationship Id="rId2" Type="http://schemas.openxmlformats.org/officeDocument/2006/relationships/hyperlink" Target="https://www.restaurant.org/" TargetMode="External"/><Relationship Id="rId1" Type="http://schemas.openxmlformats.org/officeDocument/2006/relationships/hyperlink" Target="https://www.ibisworld.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6128"/>
            <a:ext cx="9144000" cy="2014127"/>
          </a:xfrm>
        </p:spPr>
        <p:txBody>
          <a:bodyPr>
            <a:normAutofit/>
          </a:bodyPr>
          <a:lstStyle/>
          <a:p>
            <a:r>
              <a:rPr lang="en-IN" sz="4400" b="1" dirty="0">
                <a:solidFill>
                  <a:schemeClr val="tx1"/>
                </a:solidFill>
                <a:effectLst/>
                <a:latin typeface="Times New Roman" panose="02020603050405020304" pitchFamily="18" charset="0"/>
                <a:ea typeface="Times New Roman" panose="02020603050405020304" pitchFamily="18" charset="0"/>
              </a:rPr>
              <a:t>Automated Food Serving Robot for Restaurants</a:t>
            </a:r>
            <a:endParaRPr lang="en-IN" sz="4400" b="1" dirty="0">
              <a:solidFill>
                <a:schemeClr val="tx1"/>
              </a:solidFill>
              <a:effectLst/>
              <a:latin typeface="Times New Roman" panose="02020603050405020304" pitchFamily="18" charset="0"/>
              <a:ea typeface="Times New Roman" panose="02020603050405020304" pitchFamily="18" charset="0"/>
            </a:endParaRPr>
          </a:p>
        </p:txBody>
      </p:sp>
      <p:sp>
        <p:nvSpPr>
          <p:cNvPr id="3" name="Subtitle 2"/>
          <p:cNvSpPr>
            <a:spLocks noGrp="1"/>
          </p:cNvSpPr>
          <p:nvPr>
            <p:ph type="subTitle" idx="1"/>
          </p:nvPr>
        </p:nvSpPr>
        <p:spPr>
          <a:xfrm>
            <a:off x="1297858" y="3602037"/>
            <a:ext cx="9370142" cy="2387599"/>
          </a:xfrm>
        </p:spPr>
        <p:txBody>
          <a:bodyPr>
            <a:normAutofit fontScale="85000" lnSpcReduction="10000"/>
          </a:bodyPr>
          <a:lstStyle/>
          <a:p>
            <a:pPr algn="l"/>
            <a:r>
              <a:rPr lang="en-IN" sz="1800" b="1" dirty="0">
                <a:solidFill>
                  <a:schemeClr val="tx1"/>
                </a:solidFill>
                <a:latin typeface="Times New Roman" panose="02020603050405020304" pitchFamily="18" charset="0"/>
                <a:cs typeface="Times New Roman" panose="02020603050405020304" pitchFamily="18" charset="0"/>
              </a:rPr>
              <a:t>Guide                                                                                           Batch No-A2</a:t>
            </a:r>
            <a:endParaRPr lang="en-IN" sz="1800" b="1" dirty="0">
              <a:latin typeface="Times New Roman" panose="02020603050405020304" pitchFamily="18" charset="0"/>
              <a:cs typeface="Times New Roman" panose="02020603050405020304" pitchFamily="18" charset="0"/>
            </a:endParaRPr>
          </a:p>
          <a:p>
            <a:pPr algn="l">
              <a:lnSpc>
                <a:spcPct val="200000"/>
              </a:lnSpc>
            </a:pPr>
            <a:r>
              <a:rPr lang="en-IN" sz="1900" dirty="0">
                <a:solidFill>
                  <a:schemeClr val="tx1"/>
                </a:solidFill>
                <a:latin typeface="Times New Roman" panose="02020603050405020304" pitchFamily="18" charset="0"/>
                <a:cs typeface="Times New Roman" panose="02020603050405020304" pitchFamily="18" charset="0"/>
              </a:rPr>
              <a:t>Dr. M. Vijayalakshmi                             </a:t>
            </a:r>
            <a:r>
              <a:rPr lang="en-US" sz="1900" dirty="0">
                <a:solidFill>
                  <a:schemeClr val="tx1"/>
                </a:solidFill>
                <a:latin typeface="Times New Roman" panose="02020603050405020304" pitchFamily="18" charset="0"/>
                <a:cs typeface="Times New Roman" panose="02020603050405020304" pitchFamily="18" charset="0"/>
              </a:rPr>
              <a:t>       </a:t>
            </a:r>
            <a:r>
              <a:rPr lang="en-IN" sz="1900" dirty="0">
                <a:solidFill>
                  <a:schemeClr val="tx1"/>
                </a:solidFill>
                <a:latin typeface="Times New Roman" panose="02020603050405020304" pitchFamily="18" charset="0"/>
                <a:cs typeface="Times New Roman" panose="02020603050405020304" pitchFamily="18" charset="0"/>
              </a:rPr>
              <a:t>                          22255A0401- G. </a:t>
            </a:r>
            <a:r>
              <a:rPr lang="en-IN" sz="1900" dirty="0" err="1">
                <a:solidFill>
                  <a:schemeClr val="tx1"/>
                </a:solidFill>
                <a:latin typeface="Times New Roman" panose="02020603050405020304" pitchFamily="18" charset="0"/>
                <a:cs typeface="Times New Roman" panose="02020603050405020304" pitchFamily="18" charset="0"/>
              </a:rPr>
              <a:t>ShivaTejaswini</a:t>
            </a:r>
            <a:endParaRPr lang="en-IN" sz="1900" dirty="0">
              <a:latin typeface="Times New Roman" panose="02020603050405020304" pitchFamily="18" charset="0"/>
              <a:cs typeface="Times New Roman" panose="02020603050405020304" pitchFamily="18" charset="0"/>
            </a:endParaRPr>
          </a:p>
          <a:p>
            <a:pPr algn="l">
              <a:lnSpc>
                <a:spcPct val="200000"/>
              </a:lnSpc>
            </a:pPr>
            <a:r>
              <a:rPr lang="en-IN" sz="1900" dirty="0">
                <a:solidFill>
                  <a:schemeClr val="tx1"/>
                </a:solidFill>
                <a:latin typeface="Times New Roman" panose="02020603050405020304" pitchFamily="18" charset="0"/>
                <a:cs typeface="Times New Roman" panose="02020603050405020304" pitchFamily="18" charset="0"/>
              </a:rPr>
              <a:t>Assoc. Professor, ECE                                                            21251A0455 - S. </a:t>
            </a:r>
            <a:r>
              <a:rPr lang="en-IN" sz="1900" dirty="0" err="1">
                <a:solidFill>
                  <a:schemeClr val="tx1"/>
                </a:solidFill>
                <a:latin typeface="Times New Roman" panose="02020603050405020304" pitchFamily="18" charset="0"/>
                <a:cs typeface="Times New Roman" panose="02020603050405020304" pitchFamily="18" charset="0"/>
              </a:rPr>
              <a:t>Sujitha</a:t>
            </a:r>
            <a:r>
              <a:rPr lang="en-IN" sz="1900" dirty="0">
                <a:solidFill>
                  <a:schemeClr val="tx1"/>
                </a:solidFill>
                <a:latin typeface="Times New Roman" panose="02020603050405020304" pitchFamily="18" charset="0"/>
                <a:cs typeface="Times New Roman" panose="02020603050405020304" pitchFamily="18" charset="0"/>
              </a:rPr>
              <a:t>  </a:t>
            </a:r>
            <a:br>
              <a:rPr lang="en-IN" sz="1900" dirty="0">
                <a:solidFill>
                  <a:schemeClr val="tx1"/>
                </a:solidFill>
                <a:latin typeface="Times New Roman" panose="02020603050405020304" pitchFamily="18" charset="0"/>
                <a:cs typeface="Times New Roman" panose="02020603050405020304" pitchFamily="18" charset="0"/>
              </a:rPr>
            </a:br>
            <a:r>
              <a:rPr lang="en-IN" sz="1900" dirty="0">
                <a:solidFill>
                  <a:schemeClr val="tx1"/>
                </a:solidFill>
                <a:latin typeface="Times New Roman" panose="02020603050405020304" pitchFamily="18" charset="0"/>
                <a:cs typeface="Times New Roman" panose="02020603050405020304" pitchFamily="18" charset="0"/>
              </a:rPr>
              <a:t>                                                                                               21251A0421 - N.</a:t>
            </a:r>
            <a:r>
              <a:rPr lang="en-IN" sz="1900" dirty="0">
                <a:latin typeface="Times New Roman" panose="02020603050405020304" pitchFamily="18" charset="0"/>
                <a:cs typeface="Times New Roman" panose="02020603050405020304" pitchFamily="18" charset="0"/>
              </a:rPr>
              <a:t> </a:t>
            </a:r>
            <a:r>
              <a:rPr lang="en-IN" sz="1900" dirty="0">
                <a:solidFill>
                  <a:schemeClr val="tx1"/>
                </a:solidFill>
                <a:latin typeface="Times New Roman" panose="02020603050405020304" pitchFamily="18" charset="0"/>
                <a:cs typeface="Times New Roman" panose="02020603050405020304" pitchFamily="18" charset="0"/>
              </a:rPr>
              <a:t>Haripriya						                                         21251A0450 - P. </a:t>
            </a:r>
            <a:r>
              <a:rPr lang="en-IN" sz="1900" dirty="0" err="1">
                <a:solidFill>
                  <a:schemeClr val="tx1"/>
                </a:solidFill>
                <a:latin typeface="Times New Roman" panose="02020603050405020304" pitchFamily="18" charset="0"/>
                <a:cs typeface="Times New Roman" panose="02020603050405020304" pitchFamily="18" charset="0"/>
              </a:rPr>
              <a:t>Sathwika</a:t>
            </a:r>
            <a:endParaRPr lang="en-IN"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2302236" name="Picture 1"/>
          <p:cNvPicPr>
            <a:picLocks noGrp="1" noChangeAspect="1"/>
          </p:cNvPicPr>
          <p:nvPr>
            <p:ph idx="1"/>
          </p:nvPr>
        </p:nvPicPr>
        <p:blipFill>
          <a:blip r:embed="rId1"/>
          <a:stretch>
            <a:fillRect/>
          </a:stretch>
        </p:blipFill>
        <p:spPr>
          <a:xfrm>
            <a:off x="344774" y="0"/>
            <a:ext cx="11092721"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8452" y="0"/>
            <a:ext cx="9245557" cy="999022"/>
          </a:xfrm>
        </p:spPr>
        <p:txBody>
          <a:bodyPr>
            <a:normAutofit/>
          </a:bodyPr>
          <a:lstStyle/>
          <a:p>
            <a:pPr algn="ctr"/>
            <a:r>
              <a:rPr lang="en-IN" altLang="en-GB" b="1" dirty="0">
                <a:latin typeface="Times New Roman" panose="02020603050405020304" pitchFamily="18" charset="0"/>
                <a:cs typeface="Times New Roman" panose="02020603050405020304" pitchFamily="18" charset="0"/>
              </a:rPr>
              <a:t>RESULTS</a:t>
            </a:r>
            <a:endParaRPr lang="en-IN" altLang="en-GB" b="1" dirty="0">
              <a:latin typeface="Times New Roman" panose="02020603050405020304" pitchFamily="18" charset="0"/>
              <a:cs typeface="Times New Roman" panose="02020603050405020304" pitchFamily="18" charset="0"/>
            </a:endParaRPr>
          </a:p>
        </p:txBody>
      </p:sp>
      <p:pic>
        <p:nvPicPr>
          <p:cNvPr id="4" name="Picture 1"/>
          <p:cNvPicPr>
            <a:picLocks noGrp="1" noChangeAspect="1"/>
          </p:cNvPicPr>
          <p:nvPr>
            <p:ph sz="half" idx="1"/>
          </p:nvPr>
        </p:nvPicPr>
        <p:blipFill>
          <a:blip r:embed="rId1" cstate="print">
            <a:extLst>
              <a:ext uri="{28A0092B-C50C-407E-A947-70E740481C1C}">
                <a14:useLocalDpi xmlns:a14="http://schemas.microsoft.com/office/drawing/2010/main" val="0"/>
              </a:ext>
            </a:extLst>
          </a:blip>
          <a:stretch>
            <a:fillRect/>
          </a:stretch>
        </p:blipFill>
        <p:spPr>
          <a:xfrm>
            <a:off x="370523" y="1282674"/>
            <a:ext cx="5560060" cy="3855085"/>
          </a:xfrm>
          <a:prstGeom prst="rect">
            <a:avLst/>
          </a:prstGeom>
        </p:spPr>
      </p:pic>
      <p:pic>
        <p:nvPicPr>
          <p:cNvPr id="5" name="Picture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53187" y="1282674"/>
            <a:ext cx="5368290" cy="3855085"/>
          </a:xfrm>
          <a:prstGeom prst="rect">
            <a:avLst/>
          </a:prstGeom>
        </p:spPr>
      </p:pic>
      <p:sp>
        <p:nvSpPr>
          <p:cNvPr id="8" name="Text Box 7"/>
          <p:cNvSpPr txBox="1"/>
          <p:nvPr/>
        </p:nvSpPr>
        <p:spPr>
          <a:xfrm>
            <a:off x="403225" y="5643880"/>
            <a:ext cx="5560060" cy="477054"/>
          </a:xfrm>
          <a:prstGeom prst="rect">
            <a:avLst/>
          </a:prstGeom>
          <a:noFill/>
        </p:spPr>
        <p:txBody>
          <a:bodyPr wrap="square" rtlCol="0" anchor="t">
            <a:spAutoFit/>
          </a:bodyPr>
          <a:lstStyle/>
          <a:p>
            <a:pPr algn="ctr"/>
            <a:r>
              <a:rPr lang="en-US" altLang="en-GB" sz="2500" b="1"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Fig.1 Mechanical Structure</a:t>
            </a:r>
            <a:r>
              <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endParaRPr lang="en-IN" altLang="en-US" sz="2500" b="1" dirty="0">
              <a:effectLst/>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9" name="Text Box 8"/>
          <p:cNvSpPr txBox="1"/>
          <p:nvPr/>
        </p:nvSpPr>
        <p:spPr>
          <a:xfrm>
            <a:off x="6228717" y="5643880"/>
            <a:ext cx="5732145" cy="861774"/>
          </a:xfrm>
          <a:prstGeom prst="rect">
            <a:avLst/>
          </a:prstGeom>
          <a:noFill/>
        </p:spPr>
        <p:txBody>
          <a:bodyPr wrap="square" rtlCol="0" anchor="t">
            <a:spAutoFit/>
          </a:bodyPr>
          <a:lstStyle/>
          <a:p>
            <a:pPr algn="ctr"/>
            <a:r>
              <a:rPr lang="en-US" altLang="en-GB" sz="2500" b="1"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Fig.2 Microcontroller-based control circuit</a:t>
            </a:r>
            <a:r>
              <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endParaRPr lang="en-IN" altLang="en-US" sz="2500" b="1" dirty="0">
              <a:effectLst/>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Grp="1" noChangeAspect="1"/>
          </p:cNvPicPr>
          <p:nvPr>
            <p:ph sz="half" idx="1"/>
          </p:nvPr>
        </p:nvPicPr>
        <p:blipFill>
          <a:blip r:embed="rId1" cstate="print">
            <a:extLst>
              <a:ext uri="{28A0092B-C50C-407E-A947-70E740481C1C}">
                <a14:useLocalDpi xmlns:a14="http://schemas.microsoft.com/office/drawing/2010/main" val="0"/>
              </a:ext>
            </a:extLst>
          </a:blip>
          <a:stretch>
            <a:fillRect/>
          </a:stretch>
        </p:blipFill>
        <p:spPr>
          <a:xfrm>
            <a:off x="615950" y="929390"/>
            <a:ext cx="5801026" cy="3975350"/>
          </a:xfrm>
          <a:prstGeom prst="rect">
            <a:avLst/>
          </a:prstGeom>
        </p:spPr>
      </p:pic>
      <p:pic>
        <p:nvPicPr>
          <p:cNvPr id="8" name="Content Placeholder 7"/>
          <p:cNvPicPr>
            <a:picLocks noGrp="1" noChangeAspect="1"/>
          </p:cNvPicPr>
          <p:nvPr>
            <p:ph sz="half" idx="2"/>
          </p:nvPr>
        </p:nvPicPr>
        <p:blipFill>
          <a:blip r:embed="rId2"/>
          <a:stretch>
            <a:fillRect/>
          </a:stretch>
        </p:blipFill>
        <p:spPr>
          <a:xfrm>
            <a:off x="6965576" y="464695"/>
            <a:ext cx="4610474" cy="4943283"/>
          </a:xfrm>
          <a:prstGeom prst="rect">
            <a:avLst/>
          </a:prstGeom>
        </p:spPr>
      </p:pic>
      <p:sp>
        <p:nvSpPr>
          <p:cNvPr id="10" name="Text Box 9"/>
          <p:cNvSpPr txBox="1"/>
          <p:nvPr/>
        </p:nvSpPr>
        <p:spPr>
          <a:xfrm>
            <a:off x="615950" y="5407978"/>
            <a:ext cx="5080000" cy="1003736"/>
          </a:xfrm>
          <a:prstGeom prst="rect">
            <a:avLst/>
          </a:prstGeom>
        </p:spPr>
        <p:txBody>
          <a:bodyPr>
            <a:spAutoFit/>
          </a:bodyPr>
          <a:lstStyle/>
          <a:p>
            <a:pPr algn="ctr" defTabSz="266700">
              <a:lnSpc>
                <a:spcPct val="150000"/>
              </a:lnSpc>
              <a:spcAft>
                <a:spcPts val="800"/>
              </a:spcAft>
            </a:pPr>
            <a:r>
              <a:rPr lang="en-US" altLang="en-GB" sz="2100" b="1" dirty="0">
                <a:latin typeface="Times New Roman" panose="02020603050405020304"/>
                <a:ea typeface="Calibri" panose="020F0502020204030204"/>
              </a:rPr>
              <a:t>Fig.3 Power Supply and Audio Output System of the Automated Robot</a:t>
            </a:r>
            <a:endParaRPr lang="en-US" altLang="en-GB" sz="2100" b="1" dirty="0">
              <a:latin typeface="Times New Roman" panose="02020603050405020304"/>
              <a:ea typeface="Calibri" panose="020F0502020204030204"/>
            </a:endParaRPr>
          </a:p>
        </p:txBody>
      </p:sp>
      <p:sp>
        <p:nvSpPr>
          <p:cNvPr id="12" name="Text Box 11"/>
          <p:cNvSpPr txBox="1"/>
          <p:nvPr/>
        </p:nvSpPr>
        <p:spPr>
          <a:xfrm>
            <a:off x="6730813" y="5874317"/>
            <a:ext cx="5080000" cy="518988"/>
          </a:xfrm>
          <a:prstGeom prst="rect">
            <a:avLst/>
          </a:prstGeom>
        </p:spPr>
        <p:txBody>
          <a:bodyPr>
            <a:spAutoFit/>
          </a:bodyPr>
          <a:lstStyle/>
          <a:p>
            <a:pPr algn="ctr" defTabSz="266700">
              <a:lnSpc>
                <a:spcPct val="150000"/>
              </a:lnSpc>
              <a:spcBef>
                <a:spcPct val="0"/>
              </a:spcBef>
              <a:spcAft>
                <a:spcPts val="800"/>
              </a:spcAft>
            </a:pPr>
            <a:r>
              <a:rPr sz="2100" b="1" dirty="0">
                <a:latin typeface="Times New Roman" panose="02020603050405020304" pitchFamily="18" charset="0"/>
                <a:ea typeface="Calibri" panose="020F0502020204030204"/>
                <a:cs typeface="Times New Roman" panose="02020603050405020304" pitchFamily="18" charset="0"/>
              </a:rPr>
              <a:t>Fig.</a:t>
            </a:r>
            <a:r>
              <a:rPr lang="en-IN" sz="2100" b="1" dirty="0">
                <a:latin typeface="Times New Roman" panose="02020603050405020304" pitchFamily="18" charset="0"/>
                <a:ea typeface="Calibri" panose="020F0502020204030204"/>
                <a:cs typeface="Times New Roman" panose="02020603050405020304" pitchFamily="18" charset="0"/>
              </a:rPr>
              <a:t>4</a:t>
            </a:r>
            <a:r>
              <a:rPr sz="2100" b="1" dirty="0">
                <a:latin typeface="Times New Roman" panose="02020603050405020304" pitchFamily="18" charset="0"/>
                <a:ea typeface="Calibri" panose="020F0502020204030204"/>
                <a:cs typeface="Times New Roman" panose="02020603050405020304" pitchFamily="18" charset="0"/>
              </a:rPr>
              <a:t> </a:t>
            </a:r>
            <a:r>
              <a:rPr lang="en-IN" sz="2100" b="1" dirty="0">
                <a:latin typeface="Times New Roman" panose="02020603050405020304" pitchFamily="18" charset="0"/>
                <a:ea typeface="Calibri" panose="020F0502020204030204"/>
                <a:cs typeface="Times New Roman" panose="02020603050405020304" pitchFamily="18" charset="0"/>
              </a:rPr>
              <a:t>Remote Controller</a:t>
            </a:r>
            <a:r>
              <a:rPr sz="2100" b="1" dirty="0">
                <a:latin typeface="Times New Roman" panose="02020603050405020304" pitchFamily="18" charset="0"/>
                <a:ea typeface="Calibri" panose="020F0502020204030204"/>
                <a:cs typeface="Times New Roman" panose="02020603050405020304" pitchFamily="18" charset="0"/>
              </a:rPr>
              <a:t> </a:t>
            </a:r>
            <a:endParaRPr sz="2100" b="1" dirty="0">
              <a:latin typeface="Times New Roman" panose="02020603050405020304" pitchFamily="18" charset="0"/>
              <a:ea typeface="Calibri" panose="020F0502020204030204"/>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5748" y="536824"/>
            <a:ext cx="5356482" cy="4017363"/>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770" y="536824"/>
            <a:ext cx="5825772" cy="4017363"/>
          </a:xfrm>
          <a:prstGeom prst="rect">
            <a:avLst/>
          </a:prstGeom>
        </p:spPr>
      </p:pic>
      <p:sp>
        <p:nvSpPr>
          <p:cNvPr id="13" name="TextBox 12"/>
          <p:cNvSpPr txBox="1"/>
          <p:nvPr/>
        </p:nvSpPr>
        <p:spPr>
          <a:xfrm>
            <a:off x="214594" y="5051115"/>
            <a:ext cx="6093500" cy="1090555"/>
          </a:xfrm>
          <a:prstGeom prst="rect">
            <a:avLst/>
          </a:prstGeom>
          <a:noFill/>
        </p:spPr>
        <p:txBody>
          <a:bodyPr wrap="square">
            <a:spAutoFit/>
          </a:bodyPr>
          <a:lstStyle/>
          <a:p>
            <a:pPr algn="ctr" defTabSz="266700">
              <a:lnSpc>
                <a:spcPct val="150000"/>
              </a:lnSpc>
              <a:spcAft>
                <a:spcPts val="800"/>
              </a:spcAft>
            </a:pPr>
            <a:r>
              <a:rPr lang="en-US" altLang="en-GB" sz="2300" b="1" dirty="0">
                <a:latin typeface="Times New Roman" panose="02020603050405020304"/>
                <a:ea typeface="Calibri" panose="020F0502020204030204"/>
              </a:rPr>
              <a:t>Fig.5 Top View of the Automated delivery system on a Conveyor Track</a:t>
            </a:r>
            <a:endParaRPr lang="en-US" altLang="en-GB" sz="2300" b="1" dirty="0">
              <a:latin typeface="Times New Roman" panose="02020603050405020304"/>
              <a:ea typeface="Calibri" panose="020F0502020204030204"/>
            </a:endParaRPr>
          </a:p>
        </p:txBody>
      </p:sp>
      <p:sp>
        <p:nvSpPr>
          <p:cNvPr id="17" name="TextBox 16"/>
          <p:cNvSpPr txBox="1"/>
          <p:nvPr/>
        </p:nvSpPr>
        <p:spPr>
          <a:xfrm>
            <a:off x="6187767" y="5116197"/>
            <a:ext cx="6093500" cy="559640"/>
          </a:xfrm>
          <a:prstGeom prst="rect">
            <a:avLst/>
          </a:prstGeom>
          <a:noFill/>
        </p:spPr>
        <p:txBody>
          <a:bodyPr wrap="square">
            <a:spAutoFit/>
          </a:bodyPr>
          <a:lstStyle/>
          <a:p>
            <a:pPr algn="ctr" defTabSz="266700">
              <a:lnSpc>
                <a:spcPct val="150000"/>
              </a:lnSpc>
              <a:spcAft>
                <a:spcPts val="800"/>
              </a:spcAft>
            </a:pPr>
            <a:r>
              <a:rPr lang="en-US" altLang="en-GB" sz="2300" b="1">
                <a:latin typeface="Times New Roman" panose="02020603050405020304"/>
                <a:ea typeface="Calibri" panose="020F0502020204030204"/>
              </a:rPr>
              <a:t>Fig.6 Smart Conveyor-Based Delivery Robot</a:t>
            </a:r>
            <a:endParaRPr lang="en-US" altLang="en-GB" sz="2300" b="1" dirty="0">
              <a:latin typeface="Times New Roman" panose="02020603050405020304"/>
              <a:ea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5-02-25 at 19.16.15">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4199457" y="0"/>
            <a:ext cx="3475505" cy="6140771"/>
          </a:xfrm>
          <a:prstGeom prst="rect">
            <a:avLst/>
          </a:prstGeom>
        </p:spPr>
      </p:pic>
      <p:sp>
        <p:nvSpPr>
          <p:cNvPr id="3" name="TextBox 2"/>
          <p:cNvSpPr txBox="1"/>
          <p:nvPr/>
        </p:nvSpPr>
        <p:spPr>
          <a:xfrm>
            <a:off x="2320208" y="6140771"/>
            <a:ext cx="7234002" cy="559640"/>
          </a:xfrm>
          <a:prstGeom prst="rect">
            <a:avLst/>
          </a:prstGeom>
          <a:noFill/>
        </p:spPr>
        <p:txBody>
          <a:bodyPr wrap="square">
            <a:spAutoFit/>
          </a:bodyPr>
          <a:lstStyle/>
          <a:p>
            <a:pPr algn="ctr" defTabSz="266700">
              <a:lnSpc>
                <a:spcPct val="150000"/>
              </a:lnSpc>
              <a:spcAft>
                <a:spcPts val="800"/>
              </a:spcAft>
            </a:pPr>
            <a:r>
              <a:rPr lang="en-US" altLang="en-GB" sz="2300" b="1" dirty="0">
                <a:latin typeface="Times New Roman" panose="02020603050405020304"/>
                <a:ea typeface="Calibri" panose="020F0502020204030204"/>
              </a:rPr>
              <a:t>Operation of the Automated Delivery system in motion</a:t>
            </a:r>
            <a:endParaRPr lang="en-US" altLang="en-GB" sz="2300" b="1" dirty="0">
              <a:latin typeface="Times New Roman" panose="02020603050405020304"/>
              <a:ea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1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627"/>
            <a:ext cx="10515600" cy="1057468"/>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ADVANTAGES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838200" y="1090930"/>
            <a:ext cx="10744835" cy="508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R="0" lvl="0" algn="just" defTabSz="914400" rtl="0" eaLnBrk="0" fontAlgn="base" latinLnBrk="0" hangingPunct="0">
              <a:lnSpc>
                <a:spcPct val="200000"/>
              </a:lnSpc>
              <a:spcBef>
                <a:spcPct val="0"/>
              </a:spcBef>
              <a:spcAft>
                <a:spcPct val="0"/>
              </a:spcAft>
              <a:buClrTx/>
              <a:buSzTx/>
              <a:buFont typeface="Wingdings" panose="05000000000000000000" charset="0"/>
              <a:buChar char="§"/>
            </a:pPr>
            <a:r>
              <a:rPr kumimoji="0" lang="en-IN" altLang="en-US" sz="24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efficiency by increasing the speed of service, reducing customer wait times, and improving overall satisfaction.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200000"/>
              </a:lnSpc>
              <a:spcBef>
                <a:spcPct val="0"/>
              </a:spcBef>
              <a:spcAft>
                <a:spcPct val="0"/>
              </a:spcAft>
              <a:buClrTx/>
              <a:buSzTx/>
              <a:buFont typeface="Wingdings" panose="05000000000000000000" charset="0"/>
              <a:buChar char="§"/>
            </a:pPr>
            <a:r>
              <a:rPr kumimoji="0" lang="en-IN"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Consistent quality and accuracy in order fulfillment, minimizing human error and ensuring reliable dining experiences.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200000"/>
              </a:lnSpc>
              <a:spcBef>
                <a:spcPct val="0"/>
              </a:spcBef>
              <a:spcAft>
                <a:spcPct val="0"/>
              </a:spcAft>
              <a:buClrTx/>
              <a:buSzTx/>
              <a:buFont typeface="Wingdings" panose="05000000000000000000" charset="0"/>
              <a:buChar char="§"/>
            </a:pPr>
            <a:r>
              <a:rPr kumimoji="0" lang="en-IN"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Cost savings through reduced labor expe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nses, as robots can operate continuously without breaks or overtime.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80" y="229729"/>
            <a:ext cx="10515600" cy="1325563"/>
          </a:xfrm>
        </p:spPr>
        <p:txBody>
          <a:bodyPr>
            <a:normAutofit/>
          </a:bodyPr>
          <a:lstStyle/>
          <a:p>
            <a:pPr algn="ctr"/>
            <a:r>
              <a:rPr lang="en-IN" altLang="en-GB" b="1" dirty="0">
                <a:latin typeface="Times New Roman" panose="02020603050405020304" pitchFamily="18" charset="0"/>
                <a:cs typeface="Times New Roman" panose="02020603050405020304" pitchFamily="18" charset="0"/>
              </a:rPr>
              <a:t>CONCLUSION</a:t>
            </a:r>
            <a:endParaRPr lang="en-IN" altLang="en-GB"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6280" y="1602105"/>
            <a:ext cx="10880725" cy="4351655"/>
          </a:xfrm>
        </p:spPr>
        <p:txBody>
          <a:bodyPr>
            <a:noAutofit/>
          </a:bodyPr>
          <a:lstStyle/>
          <a:p>
            <a:pPr algn="just">
              <a:lnSpc>
                <a:spcPct val="150000"/>
              </a:lnSpc>
              <a:buFont typeface="Wingdings" panose="05000000000000000000" pitchFamily="2" charset="2"/>
              <a:buChar char="Ø"/>
            </a:pPr>
            <a:r>
              <a:rPr lang="en-US" altLang="en-GB" sz="2700" dirty="0">
                <a:latin typeface="Times New Roman" panose="02020603050405020304" pitchFamily="18" charset="0"/>
                <a:cs typeface="Times New Roman" panose="02020603050405020304" pitchFamily="18" charset="0"/>
              </a:rPr>
              <a:t>The Automated Food Serving Robot enhances restaurant efficiency by autonomously delivering food using obstacle-avoidance sensors and precise navigation. </a:t>
            </a:r>
            <a:endParaRPr lang="en-US" altLang="en-GB" sz="27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altLang="en-GB" sz="2700" dirty="0">
                <a:latin typeface="Times New Roman" panose="02020603050405020304" pitchFamily="18" charset="0"/>
                <a:cs typeface="Times New Roman" panose="02020603050405020304" pitchFamily="18" charset="0"/>
              </a:rPr>
              <a:t>The integration of microcontrollers, RF communication, and IoT ensures seamless order management and interaction.</a:t>
            </a:r>
            <a:endParaRPr lang="en-US" altLang="en-GB" sz="27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altLang="en-GB" sz="2700" dirty="0">
                <a:latin typeface="Times New Roman" panose="02020603050405020304" pitchFamily="18" charset="0"/>
                <a:cs typeface="Times New Roman" panose="02020603050405020304" pitchFamily="18" charset="0"/>
              </a:rPr>
              <a:t> This system improves service speed, reduces human effort, and ensures reliable performance in a dynamic restaurant environment.</a:t>
            </a:r>
            <a:endParaRPr lang="en-US" altLang="en-GB" sz="2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8830"/>
          </a:xfrm>
        </p:spPr>
        <p:txBody>
          <a:bodyP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REFERENCES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65530"/>
            <a:ext cx="10515600" cy="5111750"/>
          </a:xfrm>
        </p:spPr>
        <p:txBody>
          <a:bodyPr>
            <a:normAutofit fontScale="67500" lnSpcReduction="20000"/>
          </a:bodyPr>
          <a:lstStyle/>
          <a:p>
            <a:pPr marL="0" indent="0" algn="just">
              <a:lnSpc>
                <a:spcPct val="150000"/>
              </a:lnSpc>
              <a:buNone/>
            </a:pPr>
            <a:r>
              <a:rPr lang="en-IN" sz="1900" dirty="0">
                <a:effectLst/>
                <a:latin typeface="Times New Roman" panose="02020603050405020304" pitchFamily="18" charset="0"/>
                <a:ea typeface="Times New Roman" panose="02020603050405020304" pitchFamily="18" charset="0"/>
              </a:rPr>
              <a:t>  </a:t>
            </a:r>
            <a:r>
              <a:rPr lang="en-US" altLang="en-IN" sz="3200" dirty="0">
                <a:effectLst/>
                <a:latin typeface="Times New Roman" panose="02020603050405020304" pitchFamily="18" charset="0"/>
                <a:ea typeface="Times New Roman" panose="02020603050405020304" pitchFamily="18" charset="0"/>
                <a:cs typeface="Times New Roman" panose="02020603050405020304" pitchFamily="18" charset="0"/>
              </a:rPr>
              <a:t>[1]K</a:t>
            </a: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im and H. Lee, "Automation in Restaurant Operations: A Review," Journal of Hospitality and Tourism Technology, vol. 10, no. 3, pp. 341-357, 2019.</a:t>
            </a:r>
            <a:endParaRPr lang="en-IN"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buNone/>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[2] C. Kuo and C. Yang, "The Role of Robotics in Food Service: Opportunities and Challenges," International Journal of Hospitality Management, vol. 88, p. 102385, 2020.</a:t>
            </a:r>
            <a:endParaRPr lang="en-IN"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buNone/>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[3] B. M. Kachru, Restaurant Management: A Strategic Approach, New Delhi: Pearson Education, 2017.</a:t>
            </a:r>
            <a:endParaRPr lang="en-IN"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buNone/>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[4] R. J. </a:t>
            </a:r>
            <a:r>
              <a:rPr lang="en-IN" sz="3200" dirty="0" err="1">
                <a:effectLst/>
                <a:latin typeface="Times New Roman" panose="02020603050405020304" pitchFamily="18" charset="0"/>
                <a:ea typeface="Times New Roman" panose="02020603050405020304" pitchFamily="18" charset="0"/>
                <a:cs typeface="Times New Roman" panose="02020603050405020304" pitchFamily="18" charset="0"/>
              </a:rPr>
              <a:t>Kwortnik</a:t>
            </a: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 Service Operations Management: The Total Experience, New York: McGraw-Hill, 2020.</a:t>
            </a:r>
            <a:endParaRPr lang="en-IN"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buNone/>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[5] Technavio, "Global Restaurant Automation Market 2022-2026." [Online]. Available: </a:t>
            </a:r>
            <a:r>
              <a:rPr lang="en-IN" sz="3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
              </a:rPr>
              <a:t>https://www.technavio.com</a:t>
            </a: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 [Accessed: Nov. 1, 2024].</a:t>
            </a:r>
            <a:endParaRPr lang="en-IN"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9105"/>
            <a:ext cx="10515600" cy="5875020"/>
          </a:xfrm>
        </p:spPr>
        <p:txBody>
          <a:bodyPr>
            <a:noAutofit/>
          </a:bodyPr>
          <a:lstStyle/>
          <a:p>
            <a:pPr marL="0" indent="0" algn="just">
              <a:lnSpc>
                <a:spcPct val="200000"/>
              </a:lnSpc>
              <a:buNone/>
            </a:pPr>
            <a:r>
              <a:rPr lang="en-IN" sz="1800" dirty="0">
                <a:effectLst/>
                <a:latin typeface="Times New Roman" panose="02020603050405020304" pitchFamily="18" charset="0"/>
                <a:ea typeface="Times New Roman" panose="02020603050405020304" pitchFamily="18" charset="0"/>
                <a:sym typeface="+mn-ea"/>
              </a:rPr>
              <a:t>[6] IBISWorld, "Fast Casual Restaurants in the US - Market Research Report." [Online]. Available: </a:t>
            </a:r>
            <a:r>
              <a:rPr lang="en-IN" sz="1800" u="sng" dirty="0">
                <a:solidFill>
                  <a:srgbClr val="0000FF"/>
                </a:solidFill>
                <a:effectLst/>
                <a:latin typeface="Times New Roman" panose="02020603050405020304" pitchFamily="18" charset="0"/>
                <a:ea typeface="Times New Roman" panose="02020603050405020304" pitchFamily="18" charset="0"/>
                <a:sym typeface="+mn-ea"/>
                <a:hlinkClick r:id="rId1"/>
              </a:rPr>
              <a:t>https://www.ibisworld.com</a:t>
            </a:r>
            <a:r>
              <a:rPr lang="en-IN" sz="1800" dirty="0">
                <a:effectLst/>
                <a:latin typeface="Times New Roman" panose="02020603050405020304" pitchFamily="18" charset="0"/>
                <a:ea typeface="Times New Roman" panose="02020603050405020304" pitchFamily="18" charset="0"/>
                <a:sym typeface="+mn-ea"/>
              </a:rPr>
              <a:t>. [Accessed: Nov. 1, 2024].</a:t>
            </a:r>
            <a:endParaRPr lang="en-IN" sz="1800" dirty="0">
              <a:effectLst/>
              <a:latin typeface="Times New Roman" panose="02020603050405020304" pitchFamily="18" charset="0"/>
              <a:ea typeface="Times New Roman" panose="02020603050405020304" pitchFamily="18" charset="0"/>
            </a:endParaRPr>
          </a:p>
          <a:p>
            <a:pPr marL="0" indent="0" algn="just">
              <a:lnSpc>
                <a:spcPct val="200000"/>
              </a:lnSpc>
              <a:buNone/>
            </a:pPr>
            <a:r>
              <a:rPr lang="en-IN" sz="1800" dirty="0">
                <a:effectLst/>
                <a:latin typeface="Times New Roman" panose="02020603050405020304" pitchFamily="18" charset="0"/>
                <a:ea typeface="Times New Roman" panose="02020603050405020304" pitchFamily="18" charset="0"/>
                <a:sym typeface="+mn-ea"/>
              </a:rPr>
              <a:t>[7] National Restaurant Association, "Restaurant Trends in Technology." [Online]. Available: </a:t>
            </a:r>
            <a:r>
              <a:rPr lang="en-IN" sz="1800" u="sng" dirty="0">
                <a:solidFill>
                  <a:srgbClr val="0000FF"/>
                </a:solidFill>
                <a:effectLst/>
                <a:latin typeface="Times New Roman" panose="02020603050405020304" pitchFamily="18" charset="0"/>
                <a:ea typeface="Times New Roman" panose="02020603050405020304" pitchFamily="18" charset="0"/>
                <a:sym typeface="+mn-ea"/>
                <a:hlinkClick r:id="rId2"/>
              </a:rPr>
              <a:t>https://www.restaurant.org</a:t>
            </a:r>
            <a:r>
              <a:rPr lang="en-IN" sz="1800" dirty="0">
                <a:effectLst/>
                <a:latin typeface="Times New Roman" panose="02020603050405020304" pitchFamily="18" charset="0"/>
                <a:ea typeface="Times New Roman" panose="02020603050405020304" pitchFamily="18" charset="0"/>
                <a:sym typeface="+mn-ea"/>
              </a:rPr>
              <a:t>. [Accessed: Nov. 1, 2024].</a:t>
            </a:r>
            <a:endParaRPr lang="en-IN" sz="1800" dirty="0">
              <a:effectLst/>
              <a:latin typeface="Times New Roman" panose="02020603050405020304" pitchFamily="18" charset="0"/>
              <a:ea typeface="Times New Roman" panose="02020603050405020304" pitchFamily="18" charset="0"/>
            </a:endParaRPr>
          </a:p>
          <a:p>
            <a:pPr marL="0" indent="0" algn="just">
              <a:lnSpc>
                <a:spcPct val="200000"/>
              </a:lnSpc>
              <a:buNone/>
            </a:pPr>
            <a:r>
              <a:rPr lang="en-IN" sz="1800" dirty="0">
                <a:effectLst/>
                <a:latin typeface="Times New Roman" panose="02020603050405020304" pitchFamily="18" charset="0"/>
                <a:ea typeface="Times New Roman" panose="02020603050405020304" pitchFamily="18" charset="0"/>
                <a:sym typeface="+mn-ea"/>
              </a:rPr>
              <a:t>[8] Robotics Business Review, "How Robots are Transforming the Restaurant Industry." [Online]. Available: </a:t>
            </a:r>
            <a:r>
              <a:rPr lang="en-IN" sz="1800" u="sng" dirty="0">
                <a:solidFill>
                  <a:srgbClr val="0000FF"/>
                </a:solidFill>
                <a:effectLst/>
                <a:latin typeface="Times New Roman" panose="02020603050405020304" pitchFamily="18" charset="0"/>
                <a:ea typeface="Times New Roman" panose="02020603050405020304" pitchFamily="18" charset="0"/>
                <a:sym typeface="+mn-ea"/>
                <a:hlinkClick r:id="rId3"/>
              </a:rPr>
              <a:t>https://www.roboticsbusinessreview.com</a:t>
            </a:r>
            <a:r>
              <a:rPr lang="en-IN" sz="1800" dirty="0">
                <a:effectLst/>
                <a:latin typeface="Times New Roman" panose="02020603050405020304" pitchFamily="18" charset="0"/>
                <a:ea typeface="Times New Roman" panose="02020603050405020304" pitchFamily="18" charset="0"/>
                <a:sym typeface="+mn-ea"/>
              </a:rPr>
              <a:t>. [Accessed: Nov. 1, 2024].</a:t>
            </a:r>
            <a:endParaRPr lang="en-IN" sz="1800" dirty="0">
              <a:effectLst/>
              <a:latin typeface="Times New Roman" panose="02020603050405020304" pitchFamily="18" charset="0"/>
              <a:ea typeface="Times New Roman" panose="02020603050405020304" pitchFamily="18" charset="0"/>
            </a:endParaRPr>
          </a:p>
          <a:p>
            <a:pPr marL="0" indent="0" algn="just">
              <a:lnSpc>
                <a:spcPct val="200000"/>
              </a:lnSpc>
              <a:buNone/>
            </a:pPr>
            <a:r>
              <a:rPr lang="en-IN" sz="1800" dirty="0">
                <a:effectLst/>
                <a:latin typeface="Times New Roman" panose="02020603050405020304" pitchFamily="18" charset="0"/>
                <a:ea typeface="Times New Roman" panose="02020603050405020304" pitchFamily="18" charset="0"/>
                <a:sym typeface="+mn-ea"/>
              </a:rPr>
              <a:t>[9] J. Harms, "Implementation of Robotics in Food Service: A Case Study of Automated Serving Systems," Journal of Foodservice Business Research, vol. 24, no. 1, pp. 43-58, 2021.</a:t>
            </a:r>
            <a:endParaRPr lang="en-IN" sz="1800" dirty="0">
              <a:effectLst/>
              <a:latin typeface="Times New Roman" panose="02020603050405020304" pitchFamily="18" charset="0"/>
              <a:ea typeface="Times New Roman" panose="02020603050405020304" pitchFamily="18" charset="0"/>
            </a:endParaRPr>
          </a:p>
          <a:p>
            <a:pPr marL="0" indent="0" algn="just">
              <a:lnSpc>
                <a:spcPct val="200000"/>
              </a:lnSpc>
              <a:buNone/>
            </a:pPr>
            <a:r>
              <a:rPr lang="en-IN" sz="1800" dirty="0">
                <a:effectLst/>
                <a:latin typeface="Times New Roman" panose="02020603050405020304" pitchFamily="18" charset="0"/>
                <a:ea typeface="Times New Roman" panose="02020603050405020304" pitchFamily="18" charset="0"/>
                <a:sym typeface="+mn-ea"/>
              </a:rPr>
              <a:t>[10] Y. Xu and Y. Tan, "Robotics in the Food Industry: A Comprehensive Review," Food Engineering Reviews, vol. 13, no. 1, pp. 33-54, 2021.</a:t>
            </a:r>
            <a:endParaRPr lang="en-IN" sz="1800" dirty="0">
              <a:effectLst/>
              <a:latin typeface="Times New Roman" panose="02020603050405020304" pitchFamily="18" charset="0"/>
              <a:ea typeface="Times New Roman" panose="02020603050405020304" pitchFamily="18" charset="0"/>
            </a:endParaRPr>
          </a:p>
          <a:p>
            <a:endParaRPr lang="en-IN" sz="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579120" y="1854200"/>
            <a:ext cx="9529445" cy="1975485"/>
          </a:xfrm>
          <a:prstGeom prst="rect">
            <a:avLst/>
          </a:prstGeom>
          <a:noFill/>
        </p:spPr>
        <p:txBody>
          <a:bodyPr wrap="square" rtlCol="0" anchor="t">
            <a:noAutofit/>
          </a:bodyPr>
          <a:lstStyle/>
          <a:p>
            <a:pPr marL="0" indent="0" algn="ctr">
              <a:lnSpc>
                <a:spcPct val="150000"/>
              </a:lnSpc>
              <a:buNone/>
            </a:pPr>
            <a:r>
              <a:rPr lang="en-IN" altLang="en-US" sz="8000" b="1" dirty="0">
                <a:latin typeface="Times New Roman" panose="02020603050405020304" pitchFamily="18" charset="0"/>
                <a:cs typeface="Times New Roman" panose="02020603050405020304" pitchFamily="18" charset="0"/>
                <a:sym typeface="+mn-ea"/>
              </a:rPr>
              <a:t>Thank You</a:t>
            </a:r>
            <a:endParaRPr lang="en-IN" altLang="en-US" sz="8000" b="1"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CONTENTS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1"/>
          </p:nvPr>
        </p:nvSpPr>
        <p:spPr>
          <a:xfrm>
            <a:off x="838200" y="1835785"/>
            <a:ext cx="5181600" cy="4351338"/>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sym typeface="+mn-ea"/>
              </a:rPr>
              <a:t>1. </a:t>
            </a:r>
            <a:r>
              <a:rPr lang="en-IN" altLang="en-US" dirty="0">
                <a:latin typeface="Times New Roman" panose="02020603050405020304" pitchFamily="18" charset="0"/>
                <a:cs typeface="Times New Roman" panose="02020603050405020304" pitchFamily="18" charset="0"/>
                <a:sym typeface="+mn-ea"/>
              </a:rPr>
              <a:t>Aim</a:t>
            </a:r>
            <a:endParaRPr lang="en-IN" altLang="en-US" dirty="0">
              <a:latin typeface="Times New Roman" panose="02020603050405020304" pitchFamily="18" charset="0"/>
              <a:cs typeface="Times New Roman" panose="02020603050405020304" pitchFamily="18" charset="0"/>
              <a:sym typeface="+mn-ea"/>
            </a:endParaRPr>
          </a:p>
          <a:p>
            <a:pPr marL="0" indent="0">
              <a:lnSpc>
                <a:spcPct val="150000"/>
              </a:lnSpc>
              <a:buNone/>
            </a:pPr>
            <a:r>
              <a:rPr lang="en-IN" altLang="en-US" dirty="0">
                <a:latin typeface="Times New Roman" panose="02020603050405020304" pitchFamily="18" charset="0"/>
                <a:cs typeface="Times New Roman" panose="02020603050405020304" pitchFamily="18" charset="0"/>
                <a:sym typeface="+mn-ea"/>
              </a:rPr>
              <a:t>2. Objectives</a:t>
            </a:r>
            <a:endParaRPr lang="en-IN" altLang="en-US" dirty="0">
              <a:latin typeface="Times New Roman" panose="02020603050405020304" pitchFamily="18" charset="0"/>
              <a:cs typeface="Times New Roman" panose="02020603050405020304" pitchFamily="18" charset="0"/>
              <a:sym typeface="+mn-ea"/>
            </a:endParaRPr>
          </a:p>
          <a:p>
            <a:pPr marL="0" indent="0">
              <a:lnSpc>
                <a:spcPct val="150000"/>
              </a:lnSpc>
              <a:buNone/>
            </a:pPr>
            <a:r>
              <a:rPr lang="en-IN" altLang="en-US" dirty="0">
                <a:latin typeface="Times New Roman" panose="02020603050405020304" pitchFamily="18" charset="0"/>
                <a:cs typeface="Times New Roman" panose="02020603050405020304" pitchFamily="18" charset="0"/>
                <a:sym typeface="+mn-ea"/>
              </a:rPr>
              <a:t>3. </a:t>
            </a:r>
            <a:r>
              <a:rPr lang="en-US" dirty="0">
                <a:latin typeface="Times New Roman" panose="02020603050405020304" pitchFamily="18" charset="0"/>
                <a:cs typeface="Times New Roman" panose="02020603050405020304" pitchFamily="18" charset="0"/>
                <a:sym typeface="+mn-ea"/>
              </a:rPr>
              <a:t>Introduction</a:t>
            </a:r>
            <a:endParaRPr lang="en-US" dirty="0">
              <a:latin typeface="Times New Roman" panose="02020603050405020304" pitchFamily="18" charset="0"/>
              <a:cs typeface="Times New Roman" panose="02020603050405020304" pitchFamily="18" charset="0"/>
              <a:sym typeface="+mn-ea"/>
            </a:endParaRPr>
          </a:p>
          <a:p>
            <a:pPr marL="0" indent="0">
              <a:lnSpc>
                <a:spcPct val="150000"/>
              </a:lnSpc>
              <a:buNone/>
            </a:pPr>
            <a:r>
              <a:rPr lang="en-IN" dirty="0">
                <a:latin typeface="Times New Roman" panose="02020603050405020304" pitchFamily="18" charset="0"/>
                <a:cs typeface="Times New Roman" panose="02020603050405020304" pitchFamily="18" charset="0"/>
                <a:sym typeface="+mn-ea"/>
              </a:rPr>
              <a:t>4. Literature Survey</a:t>
            </a: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sym typeface="+mn-ea"/>
              </a:rPr>
              <a:t>5. Existing System  </a:t>
            </a:r>
            <a:endParaRPr lang="en-US"/>
          </a:p>
        </p:txBody>
      </p:sp>
      <p:sp>
        <p:nvSpPr>
          <p:cNvPr id="5" name="Content Placeholder 4"/>
          <p:cNvSpPr>
            <a:spLocks noGrp="1"/>
          </p:cNvSpPr>
          <p:nvPr>
            <p:ph sz="half" idx="2"/>
          </p:nvPr>
        </p:nvSpPr>
        <p:spPr/>
        <p:txBody>
          <a:bodyPr>
            <a:normAutofit lnSpcReduction="10000"/>
          </a:bodyPr>
          <a:lstStyle/>
          <a:p>
            <a:pPr marL="0" indent="0">
              <a:lnSpc>
                <a:spcPct val="150000"/>
              </a:lnSpc>
              <a:buNone/>
            </a:pPr>
            <a:r>
              <a:rPr lang="en-IN" dirty="0">
                <a:effectLst/>
                <a:latin typeface="Times New Roman" panose="02020603050405020304" pitchFamily="18" charset="0"/>
                <a:cs typeface="Times New Roman" panose="02020603050405020304" pitchFamily="18" charset="0"/>
                <a:sym typeface="+mn-ea"/>
              </a:rPr>
              <a:t>6. </a:t>
            </a:r>
            <a:r>
              <a:rPr lang="en-IN" dirty="0">
                <a:latin typeface="Times New Roman" panose="02020603050405020304" pitchFamily="18" charset="0"/>
                <a:cs typeface="Times New Roman" panose="02020603050405020304" pitchFamily="18" charset="0"/>
                <a:sym typeface="+mn-ea"/>
              </a:rPr>
              <a:t>Block Diagram</a:t>
            </a:r>
            <a:endParaRPr lang="en-IN" dirty="0">
              <a:latin typeface="Times New Roman" panose="02020603050405020304" pitchFamily="18" charset="0"/>
              <a:cs typeface="Times New Roman" panose="02020603050405020304" pitchFamily="18" charset="0"/>
              <a:sym typeface="+mn-ea"/>
            </a:endParaRPr>
          </a:p>
          <a:p>
            <a:pPr marL="0" indent="0">
              <a:lnSpc>
                <a:spcPct val="150000"/>
              </a:lnSpc>
              <a:buNone/>
            </a:pPr>
            <a:r>
              <a:rPr lang="en-IN" dirty="0">
                <a:latin typeface="Times New Roman" panose="02020603050405020304" pitchFamily="18" charset="0"/>
                <a:cs typeface="Times New Roman" panose="02020603050405020304" pitchFamily="18" charset="0"/>
                <a:sym typeface="+mn-ea"/>
              </a:rPr>
              <a:t>7. Circuit Diagram</a:t>
            </a:r>
            <a:endParaRPr lang="en-IN" dirty="0">
              <a:latin typeface="Times New Roman" panose="02020603050405020304" pitchFamily="18" charset="0"/>
              <a:cs typeface="Times New Roman" panose="02020603050405020304" pitchFamily="18" charset="0"/>
              <a:sym typeface="+mn-ea"/>
            </a:endParaRPr>
          </a:p>
          <a:p>
            <a:pPr marL="0" indent="0">
              <a:lnSpc>
                <a:spcPct val="150000"/>
              </a:lnSpc>
              <a:buNone/>
            </a:pPr>
            <a:r>
              <a:rPr lang="en-IN" dirty="0">
                <a:latin typeface="Times New Roman" panose="02020603050405020304" pitchFamily="18" charset="0"/>
                <a:cs typeface="Times New Roman" panose="02020603050405020304" pitchFamily="18" charset="0"/>
              </a:rPr>
              <a:t>8. Results</a:t>
            </a: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sym typeface="+mn-ea"/>
              </a:rPr>
              <a:t>9. Advantages</a:t>
            </a:r>
            <a:endParaRPr lang="en-IN" dirty="0">
              <a:latin typeface="Times New Roman" panose="02020603050405020304" pitchFamily="18" charset="0"/>
              <a:cs typeface="Times New Roman" panose="02020603050405020304" pitchFamily="18" charset="0"/>
              <a:sym typeface="+mn-ea"/>
            </a:endParaRPr>
          </a:p>
          <a:p>
            <a:pPr marL="0" indent="0">
              <a:lnSpc>
                <a:spcPct val="150000"/>
              </a:lnSpc>
              <a:buNone/>
            </a:pPr>
            <a:r>
              <a:rPr lang="en-IN" dirty="0">
                <a:latin typeface="Times New Roman" panose="02020603050405020304" pitchFamily="18" charset="0"/>
                <a:cs typeface="Times New Roman" panose="02020603050405020304" pitchFamily="18" charset="0"/>
                <a:sym typeface="+mn-ea"/>
              </a:rPr>
              <a:t>10. Conclusion</a:t>
            </a: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sym typeface="+mn-ea"/>
              </a:rPr>
              <a:t>11. References</a:t>
            </a:r>
            <a:endParaRPr lang="en-US" dirty="0">
              <a:latin typeface="Times New Roman" panose="02020603050405020304" pitchFamily="18" charset="0"/>
              <a:cs typeface="Times New Roman" panose="02020603050405020304" pitchFamily="18" charset="0"/>
            </a:endParaRP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1381760" y="468630"/>
            <a:ext cx="9144000" cy="677545"/>
          </a:xfrm>
        </p:spPr>
        <p:txBody>
          <a:bodyPr>
            <a:normAutofit fontScale="90000"/>
          </a:bodyPr>
          <a:lstStyle/>
          <a:p>
            <a:r>
              <a:rPr lang="en-IN" altLang="en-US" sz="4890" b="1" dirty="0">
                <a:latin typeface="Times New Roman" panose="02020603050405020304" pitchFamily="18" charset="0"/>
                <a:cs typeface="Times New Roman" panose="02020603050405020304" pitchFamily="18" charset="0"/>
              </a:rPr>
              <a:t>AIM</a:t>
            </a:r>
            <a:endParaRPr lang="en-IN" altLang="en-US" sz="4890" b="1" dirty="0">
              <a:latin typeface="Times New Roman" panose="02020603050405020304" pitchFamily="18" charset="0"/>
              <a:cs typeface="Times New Roman" panose="02020603050405020304" pitchFamily="18" charset="0"/>
            </a:endParaRPr>
          </a:p>
        </p:txBody>
      </p:sp>
      <p:sp>
        <p:nvSpPr>
          <p:cNvPr id="10" name="Subtitle 9"/>
          <p:cNvSpPr>
            <a:spLocks noGrp="1"/>
          </p:cNvSpPr>
          <p:nvPr>
            <p:ph type="subTitle" idx="1"/>
          </p:nvPr>
        </p:nvSpPr>
        <p:spPr>
          <a:xfrm>
            <a:off x="787717" y="1271384"/>
            <a:ext cx="10616565" cy="4527550"/>
          </a:xfrm>
        </p:spPr>
        <p:txBody>
          <a:bodyPr>
            <a:noAutofit/>
          </a:bodyPr>
          <a:lstStyle/>
          <a:p>
            <a:pPr algn="just">
              <a:lnSpc>
                <a:spcPct val="200000"/>
              </a:lnSpc>
            </a:pPr>
            <a:r>
              <a:rPr lang="en-IN" altLang="en-US" sz="2700" dirty="0">
                <a:latin typeface="Times New Roman" panose="02020603050405020304" pitchFamily="18" charset="0"/>
                <a:cs typeface="Times New Roman" panose="02020603050405020304" pitchFamily="18" charset="0"/>
              </a:rPr>
              <a:t>1. </a:t>
            </a:r>
            <a:r>
              <a:rPr lang="en-IN" altLang="en-US" sz="2800" dirty="0">
                <a:latin typeface="Times New Roman" panose="02020603050405020304" pitchFamily="18" charset="0"/>
                <a:cs typeface="Times New Roman" panose="02020603050405020304" pitchFamily="18" charset="0"/>
              </a:rPr>
              <a:t>To </a:t>
            </a:r>
            <a:r>
              <a:rPr lang="en-US" sz="2800" dirty="0">
                <a:latin typeface="Times New Roman" panose="02020603050405020304" pitchFamily="18" charset="0"/>
                <a:cs typeface="Times New Roman" panose="02020603050405020304" pitchFamily="18" charset="0"/>
              </a:rPr>
              <a:t>Develop an automated food-serving train system to transport food items from the kitchen to designated serving points.</a:t>
            </a:r>
            <a:endParaRPr lang="en-US" sz="2800" dirty="0">
              <a:latin typeface="Times New Roman" panose="02020603050405020304" pitchFamily="18" charset="0"/>
              <a:cs typeface="Times New Roman" panose="02020603050405020304" pitchFamily="18" charset="0"/>
            </a:endParaRPr>
          </a:p>
          <a:p>
            <a:pPr algn="just">
              <a:lnSpc>
                <a:spcPct val="200000"/>
              </a:lnSpc>
            </a:pPr>
            <a:r>
              <a:rPr lang="en-IN" altLang="en-US" sz="2800" dirty="0">
                <a:latin typeface="Times New Roman" panose="02020603050405020304" pitchFamily="18" charset="0"/>
                <a:cs typeface="Times New Roman" panose="02020603050405020304" pitchFamily="18" charset="0"/>
              </a:rPr>
              <a:t>2. </a:t>
            </a:r>
            <a:r>
              <a:rPr lang="en-US" sz="2800" dirty="0">
                <a:latin typeface="Times New Roman" panose="02020603050405020304" pitchFamily="18" charset="0"/>
                <a:cs typeface="Times New Roman" panose="02020603050405020304" pitchFamily="18" charset="0"/>
              </a:rPr>
              <a:t>Incorporate Hall Effect sensors for precise reference point identification and automated operation.</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7695"/>
          </a:xfrm>
        </p:spPr>
        <p:txBody>
          <a:bodyPr>
            <a:normAutofit fontScale="90000"/>
          </a:bodyPr>
          <a:lstStyle/>
          <a:p>
            <a:pPr algn="ctr"/>
            <a:r>
              <a:rPr lang="en-IN" altLang="en-US" sz="4890" b="1" dirty="0">
                <a:latin typeface="Times New Roman" panose="02020603050405020304" pitchFamily="18" charset="0"/>
                <a:cs typeface="Times New Roman" panose="02020603050405020304" pitchFamily="18" charset="0"/>
              </a:rPr>
              <a:t>OBJECTIVES</a:t>
            </a:r>
            <a:endParaRPr lang="en-IN" altLang="en-US" sz="489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9480" y="1338580"/>
            <a:ext cx="10515600" cy="5069840"/>
          </a:xfrm>
        </p:spPr>
        <p:txBody>
          <a:bodyPr>
            <a:normAutofit fontScale="90000" lnSpcReduction="10000"/>
          </a:bodyPr>
          <a:lstStyle/>
          <a:p>
            <a:pPr algn="just">
              <a:lnSpc>
                <a:spcPct val="150000"/>
              </a:lnSpc>
              <a:buFont typeface="Wingdings" panose="05000000000000000000" charset="0"/>
              <a:buChar char="Ø"/>
            </a:pPr>
            <a:r>
              <a:rPr lang="en-US" sz="3110" dirty="0">
                <a:latin typeface="Times New Roman" panose="02020603050405020304" pitchFamily="18" charset="0"/>
                <a:cs typeface="Times New Roman" panose="02020603050405020304" pitchFamily="18" charset="0"/>
              </a:rPr>
              <a:t>To Complete Literature Survey</a:t>
            </a:r>
            <a:endParaRPr lang="en-US" sz="311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Ø"/>
            </a:pPr>
            <a:r>
              <a:rPr lang="en-US" sz="3110" dirty="0">
                <a:latin typeface="Times New Roman" panose="02020603050405020304" pitchFamily="18" charset="0"/>
                <a:cs typeface="Times New Roman" panose="02020603050405020304" pitchFamily="18" charset="0"/>
              </a:rPr>
              <a:t>To design an automated robot for delivering food to tables in restaurants using 89C51 MC and RF Transmitter and Receiver.</a:t>
            </a:r>
            <a:endParaRPr lang="en-US" sz="311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Ø"/>
            </a:pPr>
            <a:r>
              <a:rPr lang="en-US" sz="3110" dirty="0">
                <a:latin typeface="Times New Roman" panose="02020603050405020304" pitchFamily="18" charset="0"/>
                <a:cs typeface="Times New Roman" panose="02020603050405020304" pitchFamily="18" charset="0"/>
              </a:rPr>
              <a:t> To incorporate RF-based wireless control for the robot’s navigation</a:t>
            </a:r>
            <a:r>
              <a:rPr lang="en-IN" altLang="en-US" sz="3110" dirty="0">
                <a:latin typeface="Times New Roman" panose="02020603050405020304" pitchFamily="18" charset="0"/>
                <a:cs typeface="Times New Roman" panose="02020603050405020304" pitchFamily="18" charset="0"/>
              </a:rPr>
              <a:t> </a:t>
            </a:r>
            <a:r>
              <a:rPr lang="en-IN" altLang="en-US" sz="3110">
                <a:latin typeface="Times New Roman" panose="02020603050405020304" pitchFamily="18" charset="0"/>
                <a:cs typeface="Times New Roman" panose="02020603050405020304" pitchFamily="18" charset="0"/>
                <a:sym typeface="+mn-ea"/>
              </a:rPr>
              <a:t>and </a:t>
            </a:r>
            <a:r>
              <a:rPr lang="en-IN" altLang="en-US" sz="3110">
                <a:latin typeface="Times New Roman" panose="02020603050405020304" pitchFamily="18" charset="0"/>
                <a:cs typeface="Times New Roman" panose="02020603050405020304" pitchFamily="18" charset="0"/>
                <a:sym typeface="+mn-ea"/>
              </a:rPr>
              <a:t>a voice recorder and playback chip</a:t>
            </a:r>
            <a:r>
              <a:rPr lang="en-US" sz="3110">
                <a:latin typeface="Times New Roman" panose="02020603050405020304" pitchFamily="18" charset="0"/>
                <a:cs typeface="Times New Roman" panose="02020603050405020304" pitchFamily="18" charset="0"/>
                <a:sym typeface="+mn-ea"/>
              </a:rPr>
              <a:t>.</a:t>
            </a:r>
            <a:endParaRPr lang="en-US" sz="311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Ø"/>
            </a:pPr>
            <a:r>
              <a:rPr lang="en-US" sz="3110" dirty="0">
                <a:latin typeface="Times New Roman" panose="02020603050405020304" pitchFamily="18" charset="0"/>
                <a:cs typeface="Times New Roman" panose="02020603050405020304" pitchFamily="18" charset="0"/>
              </a:rPr>
              <a:t>To </a:t>
            </a:r>
            <a:r>
              <a:rPr lang="en-IN" altLang="en-US" sz="3110" dirty="0">
                <a:latin typeface="Times New Roman" panose="02020603050405020304" pitchFamily="18" charset="0"/>
                <a:cs typeface="Times New Roman" panose="02020603050405020304" pitchFamily="18" charset="0"/>
              </a:rPr>
              <a:t>Design a remote control unit using 89C2051 microcontroller.</a:t>
            </a:r>
            <a:endParaRPr lang="en-IN" altLang="en-US" sz="311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Ø"/>
            </a:pPr>
            <a:r>
              <a:rPr lang="en-US" sz="3110" dirty="0">
                <a:latin typeface="Times New Roman" panose="02020603050405020304" pitchFamily="18" charset="0"/>
                <a:cs typeface="Times New Roman" panose="02020603050405020304" pitchFamily="18" charset="0"/>
              </a:rPr>
              <a:t> </a:t>
            </a:r>
            <a:r>
              <a:rPr lang="en-IN" altLang="en-US" sz="3110">
                <a:latin typeface="Times New Roman" panose="02020603050405020304" pitchFamily="18" charset="0"/>
                <a:cs typeface="Times New Roman" panose="02020603050405020304" pitchFamily="18" charset="0"/>
                <a:sym typeface="+mn-ea"/>
              </a:rPr>
              <a:t>To complete Documentation and Paper Publication.</a:t>
            </a:r>
            <a:endParaRPr lang="en-IN" altLang="en-US" sz="311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charset="0"/>
              <a:buChar char="v"/>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932"/>
            <a:ext cx="10515600" cy="695960"/>
          </a:xfrm>
        </p:spPr>
        <p:txBody>
          <a:bodyP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INTRODUCTION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10892"/>
            <a:ext cx="10515600" cy="5399967"/>
          </a:xfrm>
        </p:spPr>
        <p:txBody>
          <a:bodyPr>
            <a:noAutofit/>
          </a:bodyPr>
          <a:lstStyle/>
          <a:p>
            <a:pPr algn="just">
              <a:lnSpc>
                <a:spcPct val="200000"/>
              </a:lnSpc>
              <a:buFont typeface="Wingdings" panose="05000000000000000000" charset="0"/>
              <a:buChar char="Ø"/>
            </a:pPr>
            <a:r>
              <a:rPr lang="en-US" dirty="0">
                <a:latin typeface="Times New Roman" panose="02020603050405020304" pitchFamily="18" charset="0"/>
                <a:cs typeface="Times New Roman" panose="02020603050405020304" pitchFamily="18" charset="0"/>
              </a:rPr>
              <a:t>The restaurant industry is rapidly evolving with the integration of automation and robotics, particularly through the introduction of food-serving robots.</a:t>
            </a:r>
            <a:endParaRPr lang="en-US" dirty="0">
              <a:latin typeface="Times New Roman" panose="02020603050405020304" pitchFamily="18" charset="0"/>
              <a:cs typeface="Times New Roman" panose="02020603050405020304" pitchFamily="18" charset="0"/>
            </a:endParaRPr>
          </a:p>
          <a:p>
            <a:pPr algn="just">
              <a:lnSpc>
                <a:spcPct val="200000"/>
              </a:lnSpc>
              <a:buFont typeface="Wingdings" panose="05000000000000000000" charset="0"/>
              <a:buChar char="Ø"/>
            </a:pPr>
            <a:r>
              <a:rPr lang="en-US" dirty="0">
                <a:latin typeface="Times New Roman" panose="02020603050405020304" pitchFamily="18" charset="0"/>
                <a:cs typeface="Times New Roman" panose="02020603050405020304" pitchFamily="18" charset="0"/>
              </a:rPr>
              <a:t>Food-serving robots are shaping the future of the dining experience.</a:t>
            </a:r>
            <a:endParaRPr lang="en-US" dirty="0">
              <a:latin typeface="Times New Roman" panose="02020603050405020304" pitchFamily="18" charset="0"/>
              <a:cs typeface="Times New Roman" panose="02020603050405020304" pitchFamily="18" charset="0"/>
            </a:endParaRPr>
          </a:p>
          <a:p>
            <a:pPr algn="just">
              <a:lnSpc>
                <a:spcPct val="200000"/>
              </a:lnSpc>
              <a:buFont typeface="Wingdings" panose="05000000000000000000" charset="0"/>
              <a:buChar char="Ø"/>
            </a:pPr>
            <a:r>
              <a:rPr lang="en-US" dirty="0">
                <a:latin typeface="Times New Roman" panose="02020603050405020304" pitchFamily="18" charset="0"/>
                <a:cs typeface="Times New Roman" panose="02020603050405020304" pitchFamily="18" charset="0"/>
              </a:rPr>
              <a:t>Food-serving robots improve service speed, accuracy, and consistency.</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0365"/>
            <a:ext cx="10515600" cy="681990"/>
          </a:xfrm>
        </p:spPr>
        <p:txBody>
          <a:bodyPr>
            <a:normAutofit fontScale="90000"/>
          </a:bodyPr>
          <a:lstStyle/>
          <a:p>
            <a:pPr algn="ctr"/>
            <a:r>
              <a:rPr lang="en-US" sz="4890" b="1" dirty="0">
                <a:solidFill>
                  <a:schemeClr val="tx1"/>
                </a:solidFill>
                <a:latin typeface="Times New Roman" panose="02020603050405020304" pitchFamily="18" charset="0"/>
                <a:cs typeface="Times New Roman" panose="02020603050405020304" pitchFamily="18" charset="0"/>
              </a:rPr>
              <a:t>LITERATURE </a:t>
            </a:r>
            <a:r>
              <a:rPr lang="en-IN" altLang="en-US" sz="4890" b="1" dirty="0">
                <a:solidFill>
                  <a:schemeClr val="tx1"/>
                </a:solidFill>
                <a:latin typeface="Times New Roman" panose="02020603050405020304" pitchFamily="18" charset="0"/>
                <a:cs typeface="Times New Roman" panose="02020603050405020304" pitchFamily="18" charset="0"/>
              </a:rPr>
              <a:t>SURVEY</a:t>
            </a:r>
            <a:endParaRPr lang="en-IN" altLang="en-US" sz="4890" b="1" dirty="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838200" y="1062355"/>
            <a:ext cx="10763885" cy="505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R="0" lvl="0" algn="l" defTabSz="914400" rtl="0" eaLnBrk="0" fontAlgn="base" latinLnBrk="0" hangingPunct="0">
              <a:lnSpc>
                <a:spcPct val="100000"/>
              </a:lnSpc>
              <a:spcBef>
                <a:spcPct val="0"/>
              </a:spcBef>
              <a:spcAft>
                <a:spcPct val="0"/>
              </a:spcAft>
              <a:buClrTx/>
              <a:buSzTx/>
              <a:buFont typeface="Wingdings" panose="05000000000000000000"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50000"/>
              </a:lnSpc>
              <a:spcBef>
                <a:spcPct val="0"/>
              </a:spcBef>
              <a:spcAft>
                <a:spcPct val="0"/>
              </a:spcAft>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case study by Harms (2021) demonstrated that automated serving systems significantly improve service delivery, allowing restaurants to serve more customers effectively while maintaining quality.</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50000"/>
              </a:lnSpc>
              <a:spcBef>
                <a:spcPct val="0"/>
              </a:spcBef>
              <a:spcAft>
                <a:spcPct val="0"/>
              </a:spcAft>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According to Kuo &amp; Yang (2020), the implementation of robotics in food service increases both speed and consistency, as robots can quickly fulfill orders without the variations often associated with human staff.</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50000"/>
              </a:lnSpc>
              <a:spcBef>
                <a:spcPct val="0"/>
              </a:spcBef>
              <a:spcAft>
                <a:spcPct val="0"/>
              </a:spcAft>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Despite the advantages, the high initial investment costs of robotic systems and the need for staff to adapt to new technology present significant barriers to widespread adoption in the restaurant sector.</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50000"/>
              </a:lnSpc>
              <a:spcBef>
                <a:spcPct val="0"/>
              </a:spcBef>
              <a:spcAft>
                <a:spcPct val="0"/>
              </a:spcAft>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Consumers are showing an increasing willingness to embrace robotics in their dining experiences, valuing the convenience and novelty that these technologies bring, as highlighted by the National Restaurant Association (2024).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custDataLst>
              <p:tags r:id="rId1"/>
            </p:custDataLst>
          </p:nvPr>
        </p:nvGraphicFramePr>
        <p:xfrm>
          <a:off x="975360" y="1160145"/>
          <a:ext cx="9438640" cy="4942205"/>
        </p:xfrm>
        <a:graphic>
          <a:graphicData uri="http://schemas.openxmlformats.org/drawingml/2006/table">
            <a:tbl>
              <a:tblPr firstRow="1" firstCol="1" bandRow="1">
                <a:tableStyleId>{5C22544A-7EE6-4342-B048-85BDC9FD1C3A}</a:tableStyleId>
              </a:tblPr>
              <a:tblGrid>
                <a:gridCol w="1273175"/>
                <a:gridCol w="4096385"/>
                <a:gridCol w="4069080"/>
              </a:tblGrid>
              <a:tr h="581660">
                <a:tc>
                  <a:txBody>
                    <a:bodyPr/>
                    <a:lstStyle/>
                    <a:p>
                      <a:pPr>
                        <a:lnSpc>
                          <a:spcPct val="107000"/>
                        </a:lnSpc>
                        <a:spcAft>
                          <a:spcPts val="800"/>
                        </a:spcAft>
                      </a:pPr>
                      <a:r>
                        <a:rPr lang="en-IN" sz="2400" kern="100" dirty="0">
                          <a:effectLst/>
                        </a:rPr>
                        <a:t>S.NO</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PREVIOUS MODEL</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PRESENT MODEL</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1025">
                <a:tc>
                  <a:txBody>
                    <a:bodyPr/>
                    <a:lstStyle/>
                    <a:p>
                      <a:pPr>
                        <a:lnSpc>
                          <a:spcPct val="107000"/>
                        </a:lnSpc>
                        <a:spcAft>
                          <a:spcPts val="800"/>
                        </a:spcAft>
                      </a:pPr>
                      <a:r>
                        <a:rPr lang="en-IN" sz="2400" kern="100">
                          <a:effectLst/>
                        </a:rPr>
                        <a:t>1</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Line follower</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Track follower</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1660">
                <a:tc>
                  <a:txBody>
                    <a:bodyPr/>
                    <a:lstStyle/>
                    <a:p>
                      <a:pPr>
                        <a:lnSpc>
                          <a:spcPct val="107000"/>
                        </a:lnSpc>
                        <a:spcAft>
                          <a:spcPts val="800"/>
                        </a:spcAft>
                      </a:pPr>
                      <a:r>
                        <a:rPr lang="en-IN" sz="2400" kern="100">
                          <a:effectLst/>
                        </a:rPr>
                        <a:t>2</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DC motors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High torque DC motors</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1660">
                <a:tc>
                  <a:txBody>
                    <a:bodyPr/>
                    <a:lstStyle/>
                    <a:p>
                      <a:pPr>
                        <a:lnSpc>
                          <a:spcPct val="107000"/>
                        </a:lnSpc>
                        <a:spcAft>
                          <a:spcPts val="800"/>
                        </a:spcAft>
                      </a:pPr>
                      <a:r>
                        <a:rPr lang="en-IN" sz="2400" kern="100">
                          <a:effectLst/>
                        </a:rPr>
                        <a:t>3</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MQTT not supported</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RF signals(443Mhz)</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71855">
                <a:tc>
                  <a:txBody>
                    <a:bodyPr/>
                    <a:lstStyle/>
                    <a:p>
                      <a:pPr>
                        <a:lnSpc>
                          <a:spcPct val="107000"/>
                        </a:lnSpc>
                        <a:spcAft>
                          <a:spcPts val="800"/>
                        </a:spcAft>
                      </a:pPr>
                      <a:r>
                        <a:rPr lang="en-IN" sz="2400" kern="100">
                          <a:effectLst/>
                        </a:rPr>
                        <a:t>4</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Food carrying capacity </a:t>
                      </a:r>
                      <a:r>
                        <a:rPr lang="en-IN" sz="2400" kern="100" dirty="0" err="1">
                          <a:effectLst/>
                        </a:rPr>
                        <a:t>upto</a:t>
                      </a:r>
                      <a:r>
                        <a:rPr lang="en-IN" sz="2400" kern="100" dirty="0">
                          <a:effectLst/>
                        </a:rPr>
                        <a:t> 1kg</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Food carrying capacity upto 3kg</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1660">
                <a:tc>
                  <a:txBody>
                    <a:bodyPr/>
                    <a:lstStyle/>
                    <a:p>
                      <a:pPr>
                        <a:lnSpc>
                          <a:spcPct val="107000"/>
                        </a:lnSpc>
                        <a:spcAft>
                          <a:spcPts val="800"/>
                        </a:spcAft>
                      </a:pPr>
                      <a:r>
                        <a:rPr lang="en-IN" sz="2400" kern="100">
                          <a:effectLst/>
                        </a:rPr>
                        <a:t>5</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Manual operation</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Remote controlled operation</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1025">
                <a:tc>
                  <a:txBody>
                    <a:bodyPr/>
                    <a:lstStyle/>
                    <a:p>
                      <a:pPr>
                        <a:lnSpc>
                          <a:spcPct val="107000"/>
                        </a:lnSpc>
                        <a:spcAft>
                          <a:spcPts val="800"/>
                        </a:spcAft>
                      </a:pPr>
                      <a:r>
                        <a:rPr lang="en-IN" sz="2400" kern="100">
                          <a:effectLst/>
                        </a:rPr>
                        <a:t>6</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Less stability</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High stability</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1660">
                <a:tc>
                  <a:txBody>
                    <a:bodyPr/>
                    <a:lstStyle/>
                    <a:p>
                      <a:pPr>
                        <a:lnSpc>
                          <a:spcPct val="107000"/>
                        </a:lnSpc>
                        <a:spcAft>
                          <a:spcPts val="800"/>
                        </a:spcAft>
                      </a:pPr>
                      <a:r>
                        <a:rPr lang="en-IN" sz="2400" kern="100">
                          <a:effectLst/>
                        </a:rPr>
                        <a:t>7</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Plastic wheels</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Metal wheels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1"/>
          <p:cNvSpPr>
            <a:spLocks noChangeArrowheads="1"/>
          </p:cNvSpPr>
          <p:nvPr/>
        </p:nvSpPr>
        <p:spPr bwMode="auto">
          <a:xfrm>
            <a:off x="-6387567" y="-847281"/>
            <a:ext cx="23774325" cy="168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IN"/>
          </a:p>
        </p:txBody>
      </p:sp>
      <p:sp>
        <p:nvSpPr>
          <p:cNvPr id="2" name="Text Box 1"/>
          <p:cNvSpPr txBox="1"/>
          <p:nvPr/>
        </p:nvSpPr>
        <p:spPr>
          <a:xfrm>
            <a:off x="666115" y="-99695"/>
            <a:ext cx="11007725" cy="516255"/>
          </a:xfrm>
          <a:prstGeom prst="rect">
            <a:avLst/>
          </a:prstGeom>
          <a:noFill/>
        </p:spPr>
        <p:txBody>
          <a:bodyPr wrap="square" rtlCol="0" anchor="t">
            <a:noAutofit/>
          </a:bodyPr>
          <a:lstStyle/>
          <a:p>
            <a:pPr marL="0" indent="0" algn="ctr">
              <a:lnSpc>
                <a:spcPct val="150000"/>
              </a:lnSpc>
              <a:buNone/>
            </a:pPr>
            <a:r>
              <a:rPr lang="en-IN" altLang="en-US" sz="4400" b="1" dirty="0">
                <a:latin typeface="Times New Roman" panose="02020603050405020304" pitchFamily="18" charset="0"/>
                <a:cs typeface="Times New Roman" panose="02020603050405020304" pitchFamily="18" charset="0"/>
                <a:sym typeface="+mn-ea"/>
              </a:rPr>
              <a:t>COMPARISIONS</a:t>
            </a:r>
            <a:endParaRPr lang="en-IN" altLang="en-US" sz="4400" b="1"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77165" y="295275"/>
            <a:ext cx="11149330" cy="62337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244600" y="337185"/>
            <a:ext cx="9375140" cy="6350000"/>
          </a:xfrm>
          <a:prstGeom prst="rect">
            <a:avLst/>
          </a:prstGeom>
        </p:spPr>
      </p:pic>
    </p:spTree>
  </p:cSld>
  <p:clrMapOvr>
    <a:masterClrMapping/>
  </p:clrMapOvr>
</p:sld>
</file>

<file path=ppt/tags/tag1.xml><?xml version="1.0" encoding="utf-8"?>
<p:tagLst xmlns:p="http://schemas.openxmlformats.org/presentationml/2006/main">
  <p:tag name="TABLE_ENDDRAG_ORIGIN_RECT" val="743*389"/>
  <p:tag name="TABLE_ENDDRAG_RECT" val="76*91*743*3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5340</Words>
  <Application>WPS Presentation</Application>
  <PresentationFormat>Widescreen</PresentationFormat>
  <Paragraphs>146</Paragraphs>
  <Slides>19</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SimSun</vt:lpstr>
      <vt:lpstr>Wingdings</vt:lpstr>
      <vt:lpstr>Times New Roman</vt:lpstr>
      <vt:lpstr>Wingdings</vt:lpstr>
      <vt:lpstr>Calibri</vt:lpstr>
      <vt:lpstr>Times New Roman</vt:lpstr>
      <vt:lpstr>Calibri</vt:lpstr>
      <vt:lpstr>Microsoft YaHei</vt:lpstr>
      <vt:lpstr>Arial Unicode MS</vt:lpstr>
      <vt:lpstr>Calibri Light</vt:lpstr>
      <vt:lpstr>Office Theme</vt:lpstr>
      <vt:lpstr>Automated Food Serving Robot for Restaurants</vt:lpstr>
      <vt:lpstr>CONTENTS</vt:lpstr>
      <vt:lpstr>AIM</vt:lpstr>
      <vt:lpstr>OBJECTIVES</vt:lpstr>
      <vt:lpstr>INTRODUCTION</vt:lpstr>
      <vt:lpstr>LITERATURE SURVEY</vt:lpstr>
      <vt:lpstr>PowerPoint 演示文稿</vt:lpstr>
      <vt:lpstr>PowerPoint 演示文稿</vt:lpstr>
      <vt:lpstr>PowerPoint 演示文稿</vt:lpstr>
      <vt:lpstr>PowerPoint 演示文稿</vt:lpstr>
      <vt:lpstr>Results</vt:lpstr>
      <vt:lpstr>PowerPoint 演示文稿</vt:lpstr>
      <vt:lpstr>PowerPoint 演示文稿</vt:lpstr>
      <vt:lpstr>PowerPoint 演示文稿</vt:lpstr>
      <vt:lpstr>ADVANTAGES</vt:lpstr>
      <vt:lpstr>Conclusion</vt:lpstr>
      <vt:lpstr>REFERENCES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 Tejaswini G.</dc:creator>
  <cp:lastModifiedBy>Sujitha Reddy</cp:lastModifiedBy>
  <cp:revision>14</cp:revision>
  <dcterms:created xsi:type="dcterms:W3CDTF">2024-11-01T13:49:00Z</dcterms:created>
  <dcterms:modified xsi:type="dcterms:W3CDTF">2025-02-28T15:44:15Z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CDE6B0F97873451D8CA67C9F5C19E8CC_13</vt:lpwstr>
  </property>
  <property fmtid="{D5CDD505-2E9C-101B-9397-08002B2CF9AE}" pid="3" name="KSOProductBuildVer">
    <vt:lpwstr>2057-12.2.0.19821</vt:lpwstr>
  </property>
</Properties>
</file>